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2" r:id="rId6"/>
  </p:sldMasterIdLst>
  <p:notesMasterIdLst>
    <p:notesMasterId r:id="rId17"/>
  </p:notesMasterIdLst>
  <p:handoutMasterIdLst>
    <p:handoutMasterId r:id="rId18"/>
  </p:handoutMasterIdLst>
  <p:sldIdLst>
    <p:sldId id="2142531768" r:id="rId7"/>
    <p:sldId id="2142531809" r:id="rId8"/>
    <p:sldId id="2142531807" r:id="rId9"/>
    <p:sldId id="2142531805" r:id="rId10"/>
    <p:sldId id="2142531806" r:id="rId11"/>
    <p:sldId id="2142531804" r:id="rId12"/>
    <p:sldId id="2142531812" r:id="rId13"/>
    <p:sldId id="2142531811" r:id="rId14"/>
    <p:sldId id="2142531808" r:id="rId15"/>
    <p:sldId id="2142531810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 autoAdjust="0"/>
    <p:restoredTop sz="94615" autoAdjust="0"/>
  </p:normalViewPr>
  <p:slideViewPr>
    <p:cSldViewPr>
      <p:cViewPr varScale="1">
        <p:scale>
          <a:sx n="62" d="100"/>
          <a:sy n="62" d="100"/>
        </p:scale>
        <p:origin x="7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E0E70F9-AA45-493A-8A4E-C8ED4AB92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1ABB3-9EC6-4BC6-9CAB-7969E7011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96370-290D-4EDA-B09A-81DC482E46F4}" type="datetimeFigureOut">
              <a:rPr lang="nl-NL" smtClean="0"/>
              <a:t>10-11-2023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07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Futura Medium" panose="000004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7E6D-0725-4A6F-BA11-3F48D3637F56}" type="datetimeFigureOut">
              <a:rPr lang="en-GB" smtClean="0">
                <a:latin typeface="Futura Medium" panose="00000400000000000000" pitchFamily="2" charset="0"/>
              </a:rPr>
              <a:t>10/11/2023</a:t>
            </a:fld>
            <a:endParaRPr lang="en-GB">
              <a:latin typeface="Futura Medium" panose="00000400000000000000" pitchFamily="2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>
              <a:latin typeface="Futura Medium" panose="00000400000000000000" pitchFamily="2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59F25-1012-466C-99D0-EFD284F968FA}" type="slidenum">
              <a:rPr lang="en-GB" smtClean="0">
                <a:latin typeface="Futura Medium" panose="00000400000000000000" pitchFamily="2" charset="0"/>
              </a:rPr>
              <a:t>‹#›</a:t>
            </a:fld>
            <a:endParaRPr lang="en-GB">
              <a:latin typeface="Futura 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35998753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56160519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00984862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24810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65607492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9994190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7553245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86952162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595120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ShellMedium" panose="00000600000000000000" pitchFamily="50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ShellMedium" panose="00000600000000000000" pitchFamily="50" charset="0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ShellMedium" panose="00000600000000000000" pitchFamily="50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77237700"/>
      </p:ext>
    </p:extLst>
  </p:cSld>
  <p:clrMapOvr>
    <a:masterClrMapping/>
  </p:clrMapOvr>
  <p:transition/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EAECB-15CB-4EEC-958C-A22795CB09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105CE-6D75-4A9E-86A7-B5E677B6FB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C52CB-4FE4-45BE-B98A-81371D72D7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BAD1D4-D9A7-4732-A438-CAFAEC19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336276"/>
      </p:ext>
    </p:extLst>
  </p:cSld>
  <p:clrMapOvr>
    <a:masterClrMapping/>
  </p:clrMapOvr>
  <p:transition/>
  <p:hf sldNum="0" hdr="0" ft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65">
          <p15:clr>
            <a:srgbClr val="FBAE40"/>
          </p15:clr>
        </p15:guide>
        <p15:guide id="3" pos="39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58018731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14955654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09558743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1348537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2024497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3715629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3817827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57597032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noProof="1"/>
              <a:t>Date Month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201913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3668" r:id="rId19"/>
  </p:sldLayoutIdLst>
  <p:transition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74457A-05E1-49D5-91D0-52E700B0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latin typeface="+mj-lt"/>
              </a:rPr>
              <a:t>Lustrum feest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484639B-D130-4FDF-9889-EA88D8CC9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C3E11-A2C3-B0D3-CDBB-AB4469B80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85418"/>
            <a:ext cx="1960009" cy="2244895"/>
          </a:xfrm>
          <a:prstGeom prst="rect">
            <a:avLst/>
          </a:prstGeom>
          <a:effectLst/>
        </p:spPr>
      </p:pic>
      <p:sp>
        <p:nvSpPr>
          <p:cNvPr id="55" name="Freeform 31">
            <a:extLst>
              <a:ext uri="{FF2B5EF4-FFF2-40B4-BE49-F238E27FC236}">
                <a16:creationId xmlns:a16="http://schemas.microsoft.com/office/drawing/2014/main" id="{1EBB90A2-2B0A-4F80-8F25-04033406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319B8DA-77BF-9853-8C96-45612ADD991B}"/>
              </a:ext>
            </a:extLst>
          </p:cNvPr>
          <p:cNvSpPr/>
          <p:nvPr/>
        </p:nvSpPr>
        <p:spPr>
          <a:xfrm>
            <a:off x="1824577" y="575987"/>
            <a:ext cx="55896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Lezing VWW</a:t>
            </a:r>
            <a:endParaRPr lang="nl-NL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3AE084-4CF3-3D7D-C68B-7092FE6BD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39" y="2642722"/>
            <a:ext cx="6695424" cy="3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6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pageCurlDouble"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99A7AF-8370-2DF0-3001-075D9C99B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9" y="762000"/>
            <a:ext cx="860901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4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38B20C-8C59-B57F-8917-D86124680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88" y="761999"/>
            <a:ext cx="10664824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94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7A6DE8-38F5-6DF8-BB3F-0259B8FF3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687822"/>
            <a:ext cx="10514012" cy="54341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79DB4D3-025E-F9F9-6C54-F23E86C0DA31}"/>
              </a:ext>
            </a:extLst>
          </p:cNvPr>
          <p:cNvSpPr txBox="1"/>
          <p:nvPr/>
        </p:nvSpPr>
        <p:spPr>
          <a:xfrm>
            <a:off x="2589201" y="5334000"/>
            <a:ext cx="71643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De oude herberg en rechtkamer van Westenschouwen, thans </a:t>
            </a:r>
            <a:r>
              <a:rPr lang="nl-NL" b="1" dirty="0" err="1"/>
              <a:t>cafe</a:t>
            </a:r>
            <a:r>
              <a:rPr lang="nl-NL" b="1" dirty="0"/>
              <a:t>-restaurant “De heeren van Schouwen”</a:t>
            </a:r>
          </a:p>
        </p:txBody>
      </p:sp>
    </p:spTree>
    <p:extLst>
      <p:ext uri="{BB962C8B-B14F-4D97-AF65-F5344CB8AC3E}">
        <p14:creationId xmlns:p14="http://schemas.microsoft.com/office/powerpoint/2010/main" val="483113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4FD238-0C9A-27A8-F190-C5FD2FA2C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88" y="688395"/>
            <a:ext cx="10664824" cy="548120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70D2CC6-F2C7-5DB2-6A3C-4E5917115F07}"/>
              </a:ext>
            </a:extLst>
          </p:cNvPr>
          <p:cNvSpPr txBox="1"/>
          <p:nvPr/>
        </p:nvSpPr>
        <p:spPr>
          <a:xfrm>
            <a:off x="2589201" y="5334000"/>
            <a:ext cx="71643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Het Plaetsenhuys en regtkamer te Haamstede</a:t>
            </a:r>
          </a:p>
          <a:p>
            <a:pPr algn="ctr"/>
            <a:r>
              <a:rPr lang="nl-NL" b="1" dirty="0"/>
              <a:t>(nu hotel Bom)</a:t>
            </a:r>
          </a:p>
        </p:txBody>
      </p:sp>
    </p:spTree>
    <p:extLst>
      <p:ext uri="{BB962C8B-B14F-4D97-AF65-F5344CB8AC3E}">
        <p14:creationId xmlns:p14="http://schemas.microsoft.com/office/powerpoint/2010/main" val="59064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E04AAD-F173-6777-000B-C5A6034E3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711017"/>
            <a:ext cx="10058400" cy="54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40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B60EA66-45B1-88EB-DD32-71C4D09EA0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362" r="1" b="1851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70D2CC6-F2C7-5DB2-6A3C-4E5917115F07}"/>
              </a:ext>
            </a:extLst>
          </p:cNvPr>
          <p:cNvSpPr txBox="1"/>
          <p:nvPr/>
        </p:nvSpPr>
        <p:spPr>
          <a:xfrm>
            <a:off x="2589201" y="5334000"/>
            <a:ext cx="71643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Westelijk deel van de kaart van Schouwen en Duiveland door de gebroeders Hattinga uit 1753</a:t>
            </a:r>
          </a:p>
        </p:txBody>
      </p:sp>
    </p:spTree>
    <p:extLst>
      <p:ext uri="{BB962C8B-B14F-4D97-AF65-F5344CB8AC3E}">
        <p14:creationId xmlns:p14="http://schemas.microsoft.com/office/powerpoint/2010/main" val="132466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38B20C-8C59-B57F-8917-D86124680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88" y="761999"/>
            <a:ext cx="10664824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6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0">
        <p14:warp dir="in"/>
      </p:transition>
    </mc:Choice>
    <mc:Fallback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DB0A42-C82F-9098-4B8B-3C649E563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14" y="651998"/>
            <a:ext cx="8696098" cy="55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0" name="Picture 5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1" name="Oval 5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2" name="Picture 5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6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4" name="Rectangle 6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64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6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E62F13-C6E1-AC22-1E14-A962693B8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06" y="685800"/>
            <a:ext cx="10664824" cy="54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Shell Document Base</p:Name>
  <p:Description/>
  <p:Statement/>
  <p:PolicyItems/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268A33095F6DF64280A04775D81957C6" ma:contentTypeVersion="87" ma:contentTypeDescription="Shell Document Content Type" ma:contentTypeScope="" ma:versionID="f6f95b56b6458b76687e0607f71c2c9a">
  <xsd:schema xmlns:xsd="http://www.w3.org/2001/XMLSchema" xmlns:xs="http://www.w3.org/2001/XMLSchema" xmlns:p="http://schemas.microsoft.com/office/2006/metadata/properties" xmlns:ns1="http://schemas.microsoft.com/sharepoint/v3" xmlns:ns2="19e19837-4d60-4af7-a8bc-1463f92f4050" xmlns:ns4="af80cf3f-7b49-4935-84cd-c7b7b3c32f7f" xmlns:ns5="d5564a18-2a95-42b3-86d3-0d1c59176be8" targetNamespace="http://schemas.microsoft.com/office/2006/metadata/properties" ma:root="true" ma:fieldsID="fb40f0ef2ba8fc35e6258d792dd99418" ns1:_="" ns2:_="" ns4:_="" ns5:_="">
    <xsd:import namespace="http://schemas.microsoft.com/sharepoint/v3"/>
    <xsd:import namespace="19e19837-4d60-4af7-a8bc-1463f92f4050"/>
    <xsd:import namespace="af80cf3f-7b49-4935-84cd-c7b7b3c32f7f"/>
    <xsd:import namespace="d5564a18-2a95-42b3-86d3-0d1c59176be8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hell_x0020_SharePoint_x0020_SAEF_x0020_ExportControlClassificationTaxHTField0" minOccurs="0"/>
                <xsd:element ref="ns1:Shell_x0020_SharePoint_x0020_SAEF_x0020_DocumentStatusTaxHTField0" minOccurs="0"/>
                <xsd:element ref="ns1:Shell_x0020_SharePoint_x0020_SAEF_x0020_DocumentTypeTaxHTField0" minOccurs="0"/>
                <xsd:element ref="ns1:Shell_x0020_SharePoint_x0020_SAEF_x0020_Owner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1:Shell_x0020_SharePoint_x0020_SAEF_x0020_Collection"/>
                <xsd:element ref="ns2:_dlc_DocId" minOccurs="0"/>
                <xsd:element ref="ns2:_dlc_DocIdPersistId" minOccurs="0"/>
                <xsd:element ref="ns1:Shell_x0020_SharePoint_x0020_SAEF_x0020_IsRecord" minOccurs="0"/>
                <xsd:element ref="ns1:Shell_x0020_SharePoint_x0020_SAEF_x0020_TRIMRecordNumber" minOccurs="0"/>
                <xsd:element ref="ns1:_dlc_Exempt" minOccurs="0"/>
                <xsd:element ref="ns1:_dlc_ExpireDateSaved" minOccurs="0"/>
                <xsd:element ref="ns1:_dlc_ExpireDate" minOccurs="0"/>
                <xsd:element ref="ns1:Shell_x0020_SharePoint_x0020_SIS_x0020_OrganizationTaxHTField0" minOccurs="0"/>
                <xsd:element ref="ns2:TaxCatchAll" minOccurs="0"/>
                <xsd:element ref="ns2:TaxCatchAllLabel" minOccurs="0"/>
                <xsd:element ref="ns1:Shell_x0020_SharePoint_x0020_SAEF_x0020_AssetIdentifier" minOccurs="0"/>
                <xsd:element ref="ns1:Shell_x0020_SharePoint_x0020_SIS_x0020_ProcessAreaTaxHTField0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1:SAEFSecurityClassificationTaxHTField0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ExportControlClassificationTaxHTField0" ma:index="3" nillable="true" ma:taxonomy="true" ma:internalName="Shell_x0020_SharePoint_x0020_SAEF_x0020_ExportControlClassificationTaxHTField0" ma:taxonomyFieldName="Shell_x0020_SharePoint_x0020_SAEF_x0020_ExportControlClassification" ma:displayName="Export Control" ma:readOnly="false" ma:default="9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StatusTaxHTField0" ma:index="5" ma:taxonomy="true" ma:internalName="Shell_x0020_SharePoint_x0020_SAEF_x0020_DocumentStatusTaxHTField0" ma:taxonomyFieldName="Shell_x0020_SharePoint_x0020_SAEF_x0020_DocumentStatus" ma:displayName="Document Status" ma:default="12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TypeTaxHTField0" ma:index="7" nillable="true" ma:taxonomy="true" ma:internalName="Shell_x0020_SharePoint_x0020_SAEF_x0020_DocumentTypeTaxHTField0" ma:taxonomyFieldName="Shell_x0020_SharePoint_x0020_SAEF_x0020_DocumentType" ma:displayName="Document Type" ma:readOnly="false" ma:default="11;#Other [DSM]|40866247-9b5f-4690-8c05-9f637a8b7a88" ma:fieldId="{566fdc14-b4fa-46ee-a88e-e2aac7ad2eac}" ma:sspId="e3aebf70-341c-4d91-bdd3-aba9df361687" ma:termSetId="65a656c6-e890-4b78-a645-d9eb3f66531c" ma:anchorId="48150cc7-a8e1-4a80-adef-a2a182bf2f66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Owner" ma:index="10" nillable="true" ma:displayName="Owner" ma:internalName="Shell_x0020_SharePoint_x0020_SAEF_x0020_Owner">
      <xsd:simpleType>
        <xsd:restriction base="dms:Text"/>
      </xsd:simpleType>
    </xsd:element>
    <xsd:element name="Shell_x0020_SharePoint_x0020_SAEF_x0020_BusinessTaxHTField0" ma:index="13" ma:taxonomy="true" ma:internalName="Shell_x0020_SharePoint_x0020_SAEF_x0020_BusinessTaxHTField0" ma:taxonomyFieldName="Shell_x0020_SharePoint_x0020_SAEF_x0020_Business" ma:displayName="Business" ma:default="1;#Downstream|f377c20d-8416-4aff-9c98-676592444d76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15" ma:taxonomy="true" ma:internalName="Shell_x0020_SharePoint_x0020_SAEF_x0020_BusinessUnitRegionTaxHTField0" ma:taxonomyFieldName="Shell_x0020_SharePoint_x0020_SAEF_x0020_BusinessUnitRegion" ma:displayName="Business Unit/Region" ma:default="2;#Manufacturing|b03b1a14-8b12-4d38-9ff9-81fb8fde8947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17" ma:taxonomy="true" ma:internalName="Shell_x0020_SharePoint_x0020_SAEF_x0020_GlobalFunctionTaxHTField0" ma:taxonomyFieldName="Shell_x0020_SharePoint_x0020_SAEF_x0020_GlobalFunction" ma:displayName="Business Function" ma:default="3;#Not Applicable|ddce64fb-3cb8-4cd9-8e3d-0fe554247fd1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19" nillable="true" ma:taxonomy="true" ma:internalName="Shell_x0020_SharePoint_x0020_SAEF_x0020_BusinessProcessTaxHTField0" ma:taxonomyFieldName="Shell_x0020_SharePoint_x0020_SAEF_x0020_BusinessProcess" ma:displayName="Business Process" ma:default="10;#Downstream - Manufacturing|15ff566e-bd61-4000-a4b2-95a072fe6ba5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21" ma:taxonomy="true" ma:internalName="Shell_x0020_SharePoint_x0020_SAEF_x0020_LegalEntityTaxHTField0" ma:taxonomyFieldName="Shell_x0020_SharePoint_x0020_SAEF_x0020_LegalEntity" ma:displayName="Legal Entity" ma:default="4;#Shell Nederland Raffinaderij B.V.|dbeccb9c-db65-48dc-9df0-64cc9d4266aa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SiteCollectionName" ma:index="23" ma:displayName="Site Collection Name" ma:default="SNC Moerdijk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24" ma:displayName="Site Owner" ma:default="i:0#.w|europe\o.perdiguero" ma:hidden="true" ma:internalName="Shell_x0020_SharePoint_x0020_SAEF_x0020_SiteOwner">
      <xsd:simpleType>
        <xsd:restriction base="dms:Text"/>
      </xsd:simpleType>
    </xsd:element>
    <xsd:element name="Shell_x0020_SharePoint_x0020_SAEF_x0020_LanguageTaxHTField0" ma:index="25" ma:taxonomy="true" ma:internalName="Shell_x0020_SharePoint_x0020_SAEF_x0020_LanguageTaxHTField0" ma:taxonomyFieldName="Shell_x0020_SharePoint_x0020_SAEF_x0020_Language" ma:displayName="Language" ma:default="6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27" ma:taxonomy="true" ma:internalName="Shell_x0020_SharePoint_x0020_SAEF_x0020_CountryOfJurisdictionTaxHTField0" ma:taxonomyFieldName="Shell_x0020_SharePoint_x0020_SAEF_x0020_CountryOfJurisdiction" ma:displayName="Country of Jurisdiction" ma:default="7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llection" ma:index="29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IsRecord" ma:index="36" nillable="true" ma:displayName="Is Archived" ma:hidden="true" ma:internalName="Shell_x0020_SharePoint_x0020_SAEF_x0020_IsRecord">
      <xsd:simpleType>
        <xsd:restriction base="dms:Text"/>
      </xsd:simpleType>
    </xsd:element>
    <xsd:element name="Shell_x0020_SharePoint_x0020_SAEF_x0020_TRIMRecordNumber" ma:index="37" nillable="true" ma:displayName="TRIM Record Number" ma:hidden="true" ma:internalName="Shell_x0020_SharePoint_x0020_SAEF_x0020_TRIMRecordNumber">
      <xsd:simpleType>
        <xsd:restriction base="dms:Text"/>
      </xsd:simpleType>
    </xsd:element>
    <xsd:element name="_dlc_Exempt" ma:index="3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3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40" nillable="true" ma:displayName="Expiration Date" ma:hidden="true" ma:internalName="_dlc_ExpireDate" ma:readOnly="true">
      <xsd:simpleType>
        <xsd:restriction base="dms:DateTime"/>
      </xsd:simpleType>
    </xsd:element>
    <xsd:element name="Shell_x0020_SharePoint_x0020_SIS_x0020_OrganizationTaxHTField0" ma:index="41" nillable="true" ma:taxonomy="true" ma:internalName="Shell_x0020_SharePoint_x0020_SIS_x0020_OrganizationTaxHTField0" ma:taxonomyFieldName="Shell_x0020_SharePoint_x0020_SIS_x0020_Organization" ma:displayName="Organization" ma:default="" ma:fieldId="{e99173c2-c13c-44f1-bc6a-ea4d0e9bb43c}" ma:sspId="e3aebf70-341c-4d91-bdd3-aba9df361687" ma:termSetId="65a656c6-e890-4b78-a645-d9eb3f66531c" ma:anchorId="f7ddfb20-221a-42bd-bf2e-443bf8be9519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AssetIdentifier" ma:index="44" nillable="true" ma:displayName="Asset Identifier" ma:hidden="true" ma:internalName="Shell_x0020_SharePoint_x0020_SAEF_x0020_AssetIdentifier">
      <xsd:simpleType>
        <xsd:restriction base="dms:Text"/>
      </xsd:simpleType>
    </xsd:element>
    <xsd:element name="Shell_x0020_SharePoint_x0020_SIS_x0020_ProcessAreaTaxHTField0" ma:index="45" nillable="true" ma:taxonomy="true" ma:internalName="Shell_x0020_SharePoint_x0020_SIS_x0020_ProcessAreaTaxHTField0" ma:taxonomyFieldName="Shell_x0020_SharePoint_x0020_SIS_x0020_ProcessArea" ma:displayName="Process Area" ma:default="" ma:fieldId="{1c0ae2f1-41d3-4775-abfc-1c6c4afb5261}" ma:sspId="e3aebf70-341c-4d91-bdd3-aba9df361687" ma:termSetId="65a656c6-e890-4b78-a645-d9eb3f66531c" ma:anchorId="6bdd650b-4f43-43a7-9ee1-186b0d2625c4" ma:open="false" ma:isKeyword="false">
      <xsd:complexType>
        <xsd:sequence>
          <xsd:element ref="pc:Terms" minOccurs="0" maxOccurs="1"/>
        </xsd:sequence>
      </xsd:complexType>
    </xsd:element>
    <xsd:element name="SAEFSecurityClassificationTaxHTField0" ma:index="61" ma:taxonomy="true" ma:internalName="SAEFSecurityClassificationTaxHTField0" ma:taxonomyFieldName="SAEFSecurityClassification" ma:displayName="Security Classification" ma:readOnly="false" ma:default="8;#Restricted|21aa7f98-4035-4019-a764-107acb7269af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19837-4d60-4af7-a8bc-1463f92f4050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3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42" nillable="true" ma:displayName="Taxonomy Catch All Column" ma:hidden="true" ma:list="{3e0a6ef0-cb39-45ff-b064-6445fdca5efa}" ma:internalName="TaxCatchAll" ma:showField="CatchAllData" ma:web="19e19837-4d60-4af7-a8bc-1463f92f4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3" nillable="true" ma:displayName="Taxonomy Catch All Column1" ma:hidden="true" ma:list="{3e0a6ef0-cb39-45ff-b064-6445fdca5efa}" ma:internalName="TaxCatchAllLabel" ma:readOnly="true" ma:showField="CatchAllDataLabel" ma:web="19e19837-4d60-4af7-a8bc-1463f92f4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0cf3f-7b49-4935-84cd-c7b7b3c32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5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55" nillable="true" ma:displayName="Tags" ma:internalName="MediaServiceAutoTags" ma:readOnly="true">
      <xsd:simpleType>
        <xsd:restriction base="dms:Text"/>
      </xsd:simpleType>
    </xsd:element>
    <xsd:element name="MediaServiceGenerationTime" ma:index="5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59" nillable="true" ma:displayName="Location" ma:internalName="MediaServiceLocation" ma:readOnly="true">
      <xsd:simpleType>
        <xsd:restriction base="dms:Text"/>
      </xsd:simpleType>
    </xsd:element>
    <xsd:element name="MediaLengthInSeconds" ma:index="6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64" nillable="true" ma:taxonomy="true" ma:internalName="lcf76f155ced4ddcb4097134ff3c332f" ma:taxonomyFieldName="MediaServiceImageTags" ma:displayName="Image Tags" ma:readOnly="false" ma:fieldId="{5cf76f15-5ced-4ddc-b409-7134ff3c332f}" ma:taxonomyMulti="true" ma:sspId="e3aebf70-341c-4d91-bdd3-aba9df361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4a18-2a95-42b3-86d3-0d1c59176be8" elementFormDefault="qualified">
    <xsd:import namespace="http://schemas.microsoft.com/office/2006/documentManagement/types"/>
    <xsd:import namespace="http://schemas.microsoft.com/office/infopath/2007/PartnerControls"/>
    <xsd:element name="SharedWithUsers" ma:index="5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EF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e4bc29b2-6e76-48cc-b090-8b544c0802ae</TermId>
        </TermInfo>
      </Terms>
    </SAEFSecurityClassificationTaxHTField0>
    <TaxCatchAll xmlns="19e19837-4d60-4af7-a8bc-1463f92f4050">
      <Value>13</Value>
      <Value>12</Value>
      <Value>11</Value>
      <Value>10</Value>
      <Value>9</Value>
      <Value>7</Value>
      <Value>6</Value>
      <Value>4</Value>
      <Value>3</Value>
      <Value>2</Value>
      <Value>1</Value>
    </TaxCatchAll>
    <lcf76f155ced4ddcb4097134ff3c332f xmlns="af80cf3f-7b49-4935-84cd-c7b7b3c32f7f">
      <Terms xmlns="http://schemas.microsoft.com/office/infopath/2007/PartnerControls"/>
    </lcf76f155ced4ddcb4097134ff3c332f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Nederland Raffinaderij B.V.</TermName>
          <TermId xmlns="http://schemas.microsoft.com/office/infopath/2007/PartnerControls">dbeccb9c-db65-48dc-9df0-64cc9d4266aa</TermId>
        </TermInfo>
      </Terms>
    </Shell_x0020_SharePoint_x0020_SAEF_x0020_LegalEntity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hell_x0020_SharePoint_x0020_SAEF_x0020_CountryOfJurisdictionTaxHTField0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Downstream</TermName>
          <TermId xmlns="http://schemas.microsoft.com/office/infopath/2007/PartnerControls">f377c20d-8416-4aff-9c98-676592444d76</TermId>
        </TermInfo>
      </Terms>
    </Shell_x0020_SharePoint_x0020_SAEF_x0020_BusinessTaxHTField0>
    <Shell_x0020_SharePoint_x0020_SAEF_x0020_Collection xmlns="http://schemas.microsoft.com/sharepoint/v3">false</Shell_x0020_SharePoint_x0020_SAEF_x0020_Collection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hell_x0020_SharePoint_x0020_SAEF_x0020_ExportControlClassificationTaxHTField0>
    <Shell_x0020_SharePoint_x0020_SIS_x0020_ProcessAreaTaxHTField0 xmlns="http://schemas.microsoft.com/sharepoint/v3">
      <Terms xmlns="http://schemas.microsoft.com/office/infopath/2007/PartnerControls"/>
    </Shell_x0020_SharePoint_x0020_SIS_x0020_ProcessAreaTaxHTField0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Manufacturing</TermName>
          <TermId xmlns="http://schemas.microsoft.com/office/infopath/2007/PartnerControls">b03b1a14-8b12-4d38-9ff9-81fb8fde8947</TermId>
        </TermInfo>
      </Terms>
    </Shell_x0020_SharePoint_x0020_SAEF_x0020_BusinessUnitRegion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Downstream - Manufacturing</TermName>
          <TermId xmlns="http://schemas.microsoft.com/office/infopath/2007/PartnerControls">15ff566e-bd61-4000-a4b2-95a072fe6ba5</TermId>
        </TermInfo>
      </Terms>
    </Shell_x0020_SharePoint_x0020_SAEF_x0020_BusinessProcessTaxHTField0>
    <Shell_x0020_SharePoint_x0020_SAEF_x0020_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1c86f377-7d91-4c95-bd5b-c18c83fe0aa5</TermId>
        </TermInfo>
      </Terms>
    </Shell_x0020_SharePoint_x0020_SAEF_x0020_DocumentStatusTaxHTField0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SiteOwner xmlns="http://schemas.microsoft.com/sharepoint/v3">i:0#.w|europe\o.perdiguero</Shell_x0020_SharePoint_x0020_SAEF_x0020_SiteOwner>
    <Shell_x0020_SharePoint_x0020_SAEF_x0020_TRIMRecordNumber xmlns="http://schemas.microsoft.com/sharepoint/v3" xsi:nil="true"/>
    <Shell_x0020_SharePoint_x0020_SAEF_x0020_IsRecord xmlns="http://schemas.microsoft.com/sharepoint/v3" xsi:nil="true"/>
    <Shell_x0020_SharePoint_x0020_SAEF_x0020_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[DSM]</TermName>
          <TermId xmlns="http://schemas.microsoft.com/office/infopath/2007/PartnerControls">40866247-9b5f-4690-8c05-9f637a8b7a88</TermId>
        </TermInfo>
      </Terms>
    </Shell_x0020_SharePoint_x0020_SAEF_x0020_DocumentTypeTaxHTField0>
    <Shell_x0020_SharePoint_x0020_SAEF_x0020_SiteCollectionName xmlns="http://schemas.microsoft.com/sharepoint/v3">SNC Moerdijk</Shell_x0020_SharePoint_x0020_SAEF_x0020_SiteCollectionName>
    <Shell_x0020_SharePoint_x0020_SAEF_x0020_Owner xmlns="http://schemas.microsoft.com/sharepoint/v3" xsi:nil="true"/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ddce64fb-3cb8-4cd9-8e3d-0fe554247fd1</TermId>
        </TermInfo>
      </Terms>
    </Shell_x0020_SharePoint_x0020_SAEF_x0020_GlobalFunctionTaxHTField0>
    <Shell_x0020_SharePoint_x0020_SIS_x0020_OrganizationTaxHTField0 xmlns="http://schemas.microsoft.com/sharepoint/v3">
      <Terms xmlns="http://schemas.microsoft.com/office/infopath/2007/PartnerControls"/>
    </Shell_x0020_SharePoint_x0020_SIS_x0020_OrganizationTaxHTField0>
    <Shell_x0020_SharePoint_x0020_SAEF_x0020_AssetIdentifier xmlns="http://schemas.microsoft.com/sharepoint/v3" xsi:nil="true"/>
    <_dlc_DocId xmlns="19e19837-4d60-4af7-a8bc-1463f92f4050">AAAAB3954-353336935-19941</_dlc_DocId>
    <_dlc_DocIdUrl xmlns="19e19837-4d60-4af7-a8bc-1463f92f4050">
      <Url>https://eu001-sp.shell.com/sites/AAAAB3954/hsse/_layouts/15/DocIdRedir.aspx?ID=AAAAB3954-353336935-19941</Url>
      <Description>AAAAB3954-353336935-19941</Description>
    </_dlc_DocIdUrl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0FB97-692F-46EB-B3F1-182A43F6AE80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73827F21-75FB-4D23-98AC-31F3C87FD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e19837-4d60-4af7-a8bc-1463f92f4050"/>
    <ds:schemaRef ds:uri="af80cf3f-7b49-4935-84cd-c7b7b3c32f7f"/>
    <ds:schemaRef ds:uri="d5564a18-2a95-42b3-86d3-0d1c59176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A12F56-B3BE-4E5E-ABA5-74FD4D51D20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af80cf3f-7b49-4935-84cd-c7b7b3c32f7f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d5564a18-2a95-42b3-86d3-0d1c59176be8"/>
    <ds:schemaRef ds:uri="19e19837-4d60-4af7-a8bc-1463f92f405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14A6EDC-7EA4-4C07-B036-C34E64CF419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63EF5CC-42BF-46D0-8790-97AAEC2A7D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4193</TotalTime>
  <Words>46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Futura Medium</vt:lpstr>
      <vt:lpstr>ShellBold</vt:lpstr>
      <vt:lpstr>ShellMedium</vt:lpstr>
      <vt:lpstr>Wingdings</vt:lpstr>
      <vt:lpstr>Wingdings 3</vt:lpstr>
      <vt:lpstr>Ion</vt:lpstr>
      <vt:lpstr>Lustrum feest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Lodewijckx</dc:creator>
  <cp:lastModifiedBy>Lodewijckx, Rob MV SNC-DRM/S96</cp:lastModifiedBy>
  <cp:revision>123</cp:revision>
  <cp:lastPrinted>2023-05-29T18:45:01Z</cp:lastPrinted>
  <dcterms:created xsi:type="dcterms:W3CDTF">2020-10-27T07:33:29Z</dcterms:created>
  <dcterms:modified xsi:type="dcterms:W3CDTF">2023-11-10T10:41:47Z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0x0101006F0A470EEB1140E7AA14F4CE8A50B54C0001CB1477F4DD432AA86DD56CC3887AF400268A33095F6DF64280A04775D81957C6</vt:lpwstr>
  </property>
  <property fmtid="{D5CDD505-2E9C-101B-9397-08002B2CF9AE}" pid="5" name="SAEFSecurityClassification">
    <vt:lpwstr>13;#Confidential|e4bc29b2-6e76-48cc-b090-8b544c0802ae</vt:lpwstr>
  </property>
  <property fmtid="{D5CDD505-2E9C-101B-9397-08002B2CF9AE}" pid="6" name="SAEFLegalEntity">
    <vt:lpwstr>2;#Shell Nederland Chemie B.V.|e49a4c35-b479-4f86-a161-823a229e267b</vt:lpwstr>
  </property>
  <property fmtid="{D5CDD505-2E9C-101B-9397-08002B2CF9AE}" pid="7" name="MediaServiceImageTags">
    <vt:lpwstr/>
  </property>
  <property fmtid="{D5CDD505-2E9C-101B-9397-08002B2CF9AE}" pid="8" name="SAEFCountryOfJurisdiction">
    <vt:lpwstr>3;#NETHERLANDS|54565ecb-470f-40ea-a584-819150a65a13</vt:lpwstr>
  </property>
  <property fmtid="{D5CDD505-2E9C-101B-9397-08002B2CF9AE}" pid="9" name="_dlc_policyId">
    <vt:lpwstr/>
  </property>
  <property fmtid="{D5CDD505-2E9C-101B-9397-08002B2CF9AE}" pid="10" name="Shell SharePoint SAEF LegalEntity">
    <vt:lpwstr>4;#Shell Nederland Raffinaderij B.V.|dbeccb9c-db65-48dc-9df0-64cc9d4266aa</vt:lpwstr>
  </property>
  <property fmtid="{D5CDD505-2E9C-101B-9397-08002B2CF9AE}" pid="11" name="Shell SharePoint SAEF BusinessUnitRegion">
    <vt:lpwstr>2;#Manufacturing|b03b1a14-8b12-4d38-9ff9-81fb8fde8947</vt:lpwstr>
  </property>
  <property fmtid="{D5CDD505-2E9C-101B-9397-08002B2CF9AE}" pid="12" name="Shell SharePoint SAEF GlobalFunction">
    <vt:lpwstr>3;#Not Applicable|ddce64fb-3cb8-4cd9-8e3d-0fe554247fd1</vt:lpwstr>
  </property>
  <property fmtid="{D5CDD505-2E9C-101B-9397-08002B2CF9AE}" pid="13" name="Shell SharePoint SAEF CountryOfJurisdiction">
    <vt:lpwstr>7;#NETHERLANDS|54565ecb-470f-40ea-a584-819150a65a13</vt:lpwstr>
  </property>
  <property fmtid="{D5CDD505-2E9C-101B-9397-08002B2CF9AE}" pid="14" name="ItemRetentionFormula">
    <vt:lpwstr/>
  </property>
  <property fmtid="{D5CDD505-2E9C-101B-9397-08002B2CF9AE}" pid="15" name="Shell SharePoint SAEF ExportControlClassification">
    <vt:lpwstr>9;#Non-US content - Non Controlled|2ac8835e-0587-4096-a6e2-1f68da1e6cb3</vt:lpwstr>
  </property>
  <property fmtid="{D5CDD505-2E9C-101B-9397-08002B2CF9AE}" pid="16" name="Shell SharePoint SAEF DocumentStatus">
    <vt:lpwstr>12;#Draft|1c86f377-7d91-4c95-bd5b-c18c83fe0aa5</vt:lpwstr>
  </property>
  <property fmtid="{D5CDD505-2E9C-101B-9397-08002B2CF9AE}" pid="17" name="Shell SharePoint SAEF Language">
    <vt:lpwstr>6;#English|bd3ad5ee-f0c3-40aa-8cc8-36ef09940af3</vt:lpwstr>
  </property>
  <property fmtid="{D5CDD505-2E9C-101B-9397-08002B2CF9AE}" pid="18" name="Shell SharePoint SAEF Business">
    <vt:lpwstr>1;#Downstream|f377c20d-8416-4aff-9c98-676592444d76</vt:lpwstr>
  </property>
  <property fmtid="{D5CDD505-2E9C-101B-9397-08002B2CF9AE}" pid="19" name="Shell SharePoint SAEF BusinessProcess">
    <vt:lpwstr>10;#Downstream - Manufacturing|15ff566e-bd61-4000-a4b2-95a072fe6ba5</vt:lpwstr>
  </property>
  <property fmtid="{D5CDD505-2E9C-101B-9397-08002B2CF9AE}" pid="20" name="Shell SharePoint SAEF DocumentType">
    <vt:lpwstr>11;#Other [DSM]|40866247-9b5f-4690-8c05-9f637a8b7a88</vt:lpwstr>
  </property>
  <property fmtid="{D5CDD505-2E9C-101B-9397-08002B2CF9AE}" pid="21" name="Shell_x0020_SharePoint_x0020_SIS_x0020_ProcessArea">
    <vt:lpwstr/>
  </property>
  <property fmtid="{D5CDD505-2E9C-101B-9397-08002B2CF9AE}" pid="22" name="Shell_x0020_SharePoint_x0020_SIS_x0020_Organization">
    <vt:lpwstr/>
  </property>
  <property fmtid="{D5CDD505-2E9C-101B-9397-08002B2CF9AE}" pid="23" name="Shell_x0020_SharePoint_x0020_SIS_x0020_Worklist">
    <vt:lpwstr/>
  </property>
  <property fmtid="{D5CDD505-2E9C-101B-9397-08002B2CF9AE}" pid="24" name="Shell_x0020_SharePoint_x0020_SIS_x0020_WorklistTaxHTField0">
    <vt:lpwstr/>
  </property>
  <property fmtid="{D5CDD505-2E9C-101B-9397-08002B2CF9AE}" pid="25" name="Shell SharePoint SIS Organization">
    <vt:lpwstr/>
  </property>
  <property fmtid="{D5CDD505-2E9C-101B-9397-08002B2CF9AE}" pid="26" name="Shell SharePoint SIS Worklist">
    <vt:lpwstr/>
  </property>
  <property fmtid="{D5CDD505-2E9C-101B-9397-08002B2CF9AE}" pid="27" name="Shell SharePoint SIS ProcessArea">
    <vt:lpwstr/>
  </property>
  <property fmtid="{D5CDD505-2E9C-101B-9397-08002B2CF9AE}" pid="28" name="Shell SharePoint SIS WorklistTaxHTField0">
    <vt:lpwstr/>
  </property>
  <property fmtid="{D5CDD505-2E9C-101B-9397-08002B2CF9AE}" pid="29" name="_dlc_DocIdItemGuid">
    <vt:lpwstr>b55a3d04-b387-484d-8a13-f49d2bb32ec9</vt:lpwstr>
  </property>
</Properties>
</file>